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417" r:id="rId3"/>
    <p:sldId id="377" r:id="rId4"/>
    <p:sldId id="401" r:id="rId5"/>
    <p:sldId id="437" r:id="rId6"/>
    <p:sldId id="444" r:id="rId7"/>
    <p:sldId id="445" r:id="rId8"/>
    <p:sldId id="451" r:id="rId9"/>
    <p:sldId id="453" r:id="rId10"/>
    <p:sldId id="454" r:id="rId11"/>
    <p:sldId id="404" r:id="rId12"/>
    <p:sldId id="457" r:id="rId13"/>
    <p:sldId id="406" r:id="rId14"/>
    <p:sldId id="456" r:id="rId15"/>
    <p:sldId id="413" r:id="rId16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103" autoAdjust="0"/>
    <p:restoredTop sz="96122" autoAdjust="0"/>
  </p:normalViewPr>
  <p:slideViewPr>
    <p:cSldViewPr>
      <p:cViewPr varScale="1">
        <p:scale>
          <a:sx n="73" d="100"/>
          <a:sy n="73" d="100"/>
        </p:scale>
        <p:origin x="63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-3132" y="-114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4" y="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B1E0F00-E978-49FF-A945-8011A6A557EF}" type="datetimeFigureOut">
              <a:rPr lang="ko-KR" altLang="en-US"/>
              <a:pPr>
                <a:defRPr/>
              </a:pPr>
              <a:t>2020-12-20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4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91B0973-71BE-400C-BA80-C51BDDEC9F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126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4" y="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/>
          <a:lstStyle>
            <a:lvl1pPr algn="r">
              <a:defRPr sz="1300"/>
            </a:lvl1pPr>
          </a:lstStyle>
          <a:p>
            <a:fld id="{072AF571-08F0-4B69-92BC-D94C59116658}" type="datetimeFigureOut">
              <a:rPr lang="ko-KR" altLang="en-US" smtClean="0"/>
              <a:pPr/>
              <a:t>2020-12-20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1363"/>
            <a:ext cx="4953000" cy="3716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13" tIns="47707" rIns="95413" bIns="4770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1" y="4705351"/>
            <a:ext cx="5435600" cy="4457700"/>
          </a:xfrm>
          <a:prstGeom prst="rect">
            <a:avLst/>
          </a:prstGeom>
        </p:spPr>
        <p:txBody>
          <a:bodyPr vert="horz" lIns="95413" tIns="47707" rIns="95413" bIns="4770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4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 anchor="b"/>
          <a:lstStyle>
            <a:lvl1pPr algn="r">
              <a:defRPr sz="1300"/>
            </a:lvl1pPr>
          </a:lstStyle>
          <a:p>
            <a:fld id="{3EA0E0AE-3088-433E-90E0-B933F4D72E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0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74836" y="1617663"/>
            <a:ext cx="773723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6769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33504" name="Line 32"/>
          <p:cNvSpPr>
            <a:spLocks noChangeShapeType="1"/>
          </p:cNvSpPr>
          <p:nvPr userDrawn="1"/>
        </p:nvSpPr>
        <p:spPr bwMode="auto">
          <a:xfrm>
            <a:off x="657958" y="822325"/>
            <a:ext cx="7735765" cy="0"/>
          </a:xfrm>
          <a:prstGeom prst="line">
            <a:avLst/>
          </a:prstGeom>
          <a:noFill/>
          <a:ln w="57150" cmpd="thinThick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3506" name="Line 34"/>
          <p:cNvSpPr>
            <a:spLocks noChangeShapeType="1"/>
          </p:cNvSpPr>
          <p:nvPr userDrawn="1"/>
        </p:nvSpPr>
        <p:spPr bwMode="auto">
          <a:xfrm>
            <a:off x="775190" y="6172200"/>
            <a:ext cx="7454411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33507" name="Line 35"/>
          <p:cNvSpPr>
            <a:spLocks noChangeShapeType="1"/>
          </p:cNvSpPr>
          <p:nvPr userDrawn="1"/>
        </p:nvSpPr>
        <p:spPr bwMode="auto">
          <a:xfrm>
            <a:off x="633047" y="6172200"/>
            <a:ext cx="7735766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423001-7C0E-43E2-93E2-34F20901BC9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64288" y="1268760"/>
            <a:ext cx="1812681" cy="497805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1340769"/>
            <a:ext cx="7092280" cy="4906044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37C792-3594-4793-B6C3-2777BE77797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04664"/>
            <a:ext cx="889248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>
            <a:lvl1pPr>
              <a:defRPr/>
            </a:lvl1pPr>
          </a:lstStyle>
          <a:p>
            <a:fld id="{E2CC2E00-161D-4D3E-AA23-9798D3A813AB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484785"/>
            <a:ext cx="7772400" cy="86409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35696" y="3501008"/>
            <a:ext cx="561216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E2B77D-010C-47A2-9099-BC94F3D60E2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1141413"/>
            <a:ext cx="4180008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0198" y="1141413"/>
            <a:ext cx="4392282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9F58C6-EAA9-4AC7-B459-1CE3DD9F5AF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4040066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16832"/>
            <a:ext cx="4040066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1" y="1196752"/>
            <a:ext cx="4041531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1" y="1916832"/>
            <a:ext cx="4041531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9ABC37-09CF-4A35-BC34-83E1FE89046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74942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B1DD13-243D-466B-BF56-0DD06E903CF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83CFD9-5948-4A0B-9C8D-C1260A8FCED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3008435" cy="14401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1196752"/>
            <a:ext cx="5111262" cy="49294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2636912"/>
            <a:ext cx="3008435" cy="3489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9D28ED-5E0C-4F8B-B731-71575C3C707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55576" y="1196751"/>
            <a:ext cx="792088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DA4CB2-0D3C-4E46-9D4B-59DC0B81279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404664"/>
            <a:ext cx="871296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124744"/>
            <a:ext cx="871296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57246" y="6273800"/>
            <a:ext cx="175992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kumimoji="0" sz="1400">
                <a:latin typeface="+mn-lt"/>
                <a:ea typeface="+mn-ea"/>
              </a:defRPr>
            </a:lvl1pPr>
          </a:lstStyle>
          <a:p>
            <a:fld id="{BDC23619-9EB8-4309-9CDD-0E921EEC307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62" name="Line 38"/>
          <p:cNvSpPr>
            <a:spLocks noChangeShapeType="1"/>
          </p:cNvSpPr>
          <p:nvPr userDrawn="1"/>
        </p:nvSpPr>
        <p:spPr bwMode="auto">
          <a:xfrm flipV="1">
            <a:off x="107504" y="1052735"/>
            <a:ext cx="8892479" cy="1"/>
          </a:xfrm>
          <a:prstGeom prst="line">
            <a:avLst/>
          </a:prstGeom>
          <a:noFill/>
          <a:ln w="57150" cmpd="thinThick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9" name="Line 45"/>
          <p:cNvSpPr>
            <a:spLocks noChangeShapeType="1"/>
          </p:cNvSpPr>
          <p:nvPr userDrawn="1"/>
        </p:nvSpPr>
        <p:spPr bwMode="auto">
          <a:xfrm flipV="1">
            <a:off x="107504" y="6361285"/>
            <a:ext cx="8836962" cy="20043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wipe dir="r"/>
  </p:transition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q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b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bmp"/><Relationship Id="rId4" Type="http://schemas.openxmlformats.org/officeDocument/2006/relationships/image" Target="../media/image16.b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rodemeng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611560" y="980728"/>
            <a:ext cx="5960704" cy="80519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>
            <a:spLocks noGrp="1"/>
          </p:cNvSpPr>
          <p:nvPr>
            <p:ph type="ctrTitle"/>
          </p:nvPr>
        </p:nvSpPr>
        <p:spPr>
          <a:xfrm>
            <a:off x="467544" y="1772817"/>
            <a:ext cx="8208911" cy="1152128"/>
          </a:xfrm>
        </p:spPr>
        <p:txBody>
          <a:bodyPr/>
          <a:lstStyle/>
          <a:p>
            <a:pPr algn="ctr" latinLnBrk="0"/>
            <a:r>
              <a:rPr lang="ko-KR" altLang="en-US" sz="2800" dirty="0"/>
              <a:t>식물생장 </a:t>
            </a:r>
            <a:r>
              <a:rPr lang="en-US" altLang="ko-KR" sz="2800" dirty="0"/>
              <a:t>LED</a:t>
            </a:r>
            <a:r>
              <a:rPr lang="ko-KR" altLang="en-US" sz="2800" dirty="0"/>
              <a:t>를 이용한 새싹 인삼 재배에 특화된 </a:t>
            </a:r>
            <a:r>
              <a:rPr lang="ko-KR" altLang="en-US" sz="2800" dirty="0" err="1"/>
              <a:t>스마트팜</a:t>
            </a:r>
            <a:r>
              <a:rPr lang="ko-KR" altLang="en-US" sz="2800" dirty="0"/>
              <a:t> 제어장치개발</a:t>
            </a:r>
          </a:p>
        </p:txBody>
      </p:sp>
      <p:sp>
        <p:nvSpPr>
          <p:cNvPr id="17" name="부제목 2"/>
          <p:cNvSpPr>
            <a:spLocks noGrp="1"/>
          </p:cNvSpPr>
          <p:nvPr>
            <p:ph type="subTitle" idx="1"/>
          </p:nvPr>
        </p:nvSpPr>
        <p:spPr>
          <a:xfrm>
            <a:off x="1979712" y="4791093"/>
            <a:ext cx="5592684" cy="1281113"/>
          </a:xfrm>
        </p:spPr>
        <p:txBody>
          <a:bodyPr/>
          <a:lstStyle/>
          <a:p>
            <a:pPr algn="l"/>
            <a:r>
              <a:rPr lang="ko-KR" altLang="en-US" sz="2400" dirty="0"/>
              <a:t>발 표 일  </a:t>
            </a:r>
            <a:r>
              <a:rPr lang="en-US" altLang="ko-KR" sz="2400" dirty="0"/>
              <a:t>: 2020.12.20</a:t>
            </a:r>
          </a:p>
          <a:p>
            <a:pPr algn="l"/>
            <a:r>
              <a:rPr lang="ko-KR" altLang="en-US" sz="2400" dirty="0"/>
              <a:t>발 표 자  </a:t>
            </a:r>
            <a:r>
              <a:rPr lang="en-US" altLang="ko-KR" sz="2400" dirty="0"/>
              <a:t>: (</a:t>
            </a:r>
            <a:r>
              <a:rPr lang="ko-KR" altLang="en-US" sz="2400" dirty="0"/>
              <a:t>주</a:t>
            </a:r>
            <a:r>
              <a:rPr lang="en-US" altLang="ko-KR" sz="2400" dirty="0"/>
              <a:t>)</a:t>
            </a:r>
            <a:r>
              <a:rPr lang="ko-KR" altLang="en-US" sz="2400" dirty="0" err="1"/>
              <a:t>로뎀기술</a:t>
            </a:r>
            <a:r>
              <a:rPr lang="ko-KR" altLang="en-US" sz="2400" dirty="0"/>
              <a:t> 류환규 </a:t>
            </a:r>
            <a:r>
              <a:rPr lang="ko-KR" altLang="en-US" sz="1400" dirty="0"/>
              <a:t>대표</a:t>
            </a:r>
            <a:endParaRPr lang="en-US" altLang="ko-KR" sz="2400" dirty="0"/>
          </a:p>
          <a:p>
            <a:pPr algn="l"/>
            <a:r>
              <a:rPr lang="ko-KR" altLang="en-US" sz="2400" dirty="0"/>
              <a:t>지도교수 </a:t>
            </a:r>
            <a:r>
              <a:rPr lang="en-US" altLang="ko-KR" sz="2400" dirty="0"/>
              <a:t>: </a:t>
            </a:r>
            <a:r>
              <a:rPr lang="ko-KR" altLang="en-US" sz="2400" dirty="0"/>
              <a:t>김홍준</a:t>
            </a:r>
            <a:r>
              <a:rPr lang="ko-KR" altLang="en-US" sz="1400" dirty="0"/>
              <a:t>교수</a:t>
            </a:r>
            <a:endParaRPr lang="en-US" altLang="ko-KR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14348" y="1124744"/>
            <a:ext cx="585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2020</a:t>
            </a:r>
            <a:r>
              <a:rPr lang="ko-KR" altLang="en-US" sz="1600" b="1" dirty="0"/>
              <a:t>년 대전대학교 산학협력선도대학</a:t>
            </a:r>
            <a:r>
              <a:rPr lang="en-US" altLang="ko-KR" sz="1600" b="1" dirty="0"/>
              <a:t>(LINC+)</a:t>
            </a:r>
            <a:r>
              <a:rPr lang="ko-KR" altLang="en-US" sz="1600" b="1" dirty="0"/>
              <a:t>육성사업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혜화 </a:t>
            </a:r>
            <a:r>
              <a:rPr lang="en-US" altLang="ko-KR" sz="1600" b="1" dirty="0" err="1"/>
              <a:t>AllSET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기술 사업화  과제 최종평가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808" y="2996952"/>
            <a:ext cx="3119446" cy="188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(7/7)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8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사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소프트웨어 알고리즘 기능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7576" y="1844824"/>
            <a:ext cx="4915928" cy="10626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400" dirty="0"/>
          </a:p>
          <a:p>
            <a:r>
              <a:rPr lang="en-US" altLang="ko-KR" sz="1400" dirty="0"/>
              <a:t> . ESP8266</a:t>
            </a:r>
            <a:r>
              <a:rPr lang="ko-KR" altLang="en-US" sz="1400" dirty="0"/>
              <a:t>에서의 데이터를 생성을 위한 모니터링 서버로 원격 제어가 가능함</a:t>
            </a:r>
          </a:p>
          <a:p>
            <a:r>
              <a:rPr lang="en-US" altLang="ko-KR" sz="1400" dirty="0"/>
              <a:t>. </a:t>
            </a:r>
            <a:r>
              <a:rPr lang="en-US" altLang="ko-KR" sz="1400" dirty="0" err="1"/>
              <a:t>SoftAPIP</a:t>
            </a:r>
            <a:r>
              <a:rPr lang="ko-KR" altLang="en-US" sz="1400" dirty="0"/>
              <a:t>을 통해 </a:t>
            </a:r>
            <a:r>
              <a:rPr lang="ko-KR" altLang="en-US" sz="1400" dirty="0" err="1"/>
              <a:t>웹페이지</a:t>
            </a:r>
            <a:r>
              <a:rPr lang="ko-KR" altLang="en-US" sz="1400" dirty="0"/>
              <a:t> </a:t>
            </a:r>
            <a:r>
              <a:rPr lang="en-US" altLang="ko-KR" sz="1400" dirty="0"/>
              <a:t>IP </a:t>
            </a:r>
            <a:r>
              <a:rPr lang="ko-KR" altLang="en-US" sz="1400" dirty="0"/>
              <a:t>생성하고 </a:t>
            </a:r>
            <a:r>
              <a:rPr lang="en-US" altLang="ko-KR" sz="1400" dirty="0"/>
              <a:t>HTML </a:t>
            </a:r>
            <a:r>
              <a:rPr lang="ko-KR" altLang="en-US" sz="1400" dirty="0"/>
              <a:t>코드를 추가하여 </a:t>
            </a:r>
            <a:r>
              <a:rPr lang="ko-KR" altLang="en-US" sz="1400" dirty="0" err="1"/>
              <a:t>웹서버를</a:t>
            </a:r>
            <a:r>
              <a:rPr lang="ko-KR" altLang="en-US" sz="1400" dirty="0"/>
              <a:t> 구현함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22034600" descr="EMB00001cc023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71612"/>
            <a:ext cx="2088232" cy="453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3600400" cy="2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775479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 개발 과제의 최종 결과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9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기술 개발 단계별 과정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BD8B24-7469-4072-8FEC-0036C2FF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646281"/>
            <a:ext cx="3816424" cy="237172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72E687F-79EA-44EB-83E6-DF0DF4FF019D}"/>
              </a:ext>
            </a:extLst>
          </p:cNvPr>
          <p:cNvSpPr/>
          <p:nvPr/>
        </p:nvSpPr>
        <p:spPr bwMode="auto">
          <a:xfrm>
            <a:off x="4176210" y="2654014"/>
            <a:ext cx="540059" cy="7200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8CB329A5-0B59-4570-85EF-41F6DE7B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839302"/>
            <a:ext cx="3312369" cy="211078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9DCE3D8-FC89-4511-A2B8-8A1178F08918}"/>
              </a:ext>
            </a:extLst>
          </p:cNvPr>
          <p:cNvSpPr/>
          <p:nvPr/>
        </p:nvSpPr>
        <p:spPr bwMode="auto">
          <a:xfrm rot="8663101">
            <a:off x="4111937" y="3737504"/>
            <a:ext cx="540059" cy="7200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F262C91-5E4F-420F-8B44-6DE8B8C8F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185875"/>
            <a:ext cx="3384376" cy="21107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FD76161-E84C-4BDC-B409-5ED6B7B32DE5}"/>
              </a:ext>
            </a:extLst>
          </p:cNvPr>
          <p:cNvSpPr/>
          <p:nvPr/>
        </p:nvSpPr>
        <p:spPr bwMode="auto">
          <a:xfrm>
            <a:off x="4271092" y="4881226"/>
            <a:ext cx="540059" cy="7200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A07605C8-1D96-42BE-AED9-EE48F18D6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173" y="4185875"/>
            <a:ext cx="2016224" cy="211078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기술개발 과제의 최종 결과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10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나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새싹인삼 식물공장 테스트 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DBEBE60-98D5-4C77-8C91-45051124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777931"/>
            <a:ext cx="3096344" cy="20713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5EEC4-3ABD-448B-BE20-2069869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3781665"/>
            <a:ext cx="3096344" cy="2071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52BAD7-87E9-4C21-8E2C-43D5D8B1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037" y="1730153"/>
            <a:ext cx="3096344" cy="17429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C2BF95-21AC-4F89-A713-D4EAD01D8AE9}"/>
              </a:ext>
            </a:extLst>
          </p:cNvPr>
          <p:cNvSpPr txBox="1"/>
          <p:nvPr/>
        </p:nvSpPr>
        <p:spPr>
          <a:xfrm>
            <a:off x="4067944" y="6018196"/>
            <a:ext cx="15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시제품 테스트</a:t>
            </a:r>
          </a:p>
        </p:txBody>
      </p:sp>
    </p:spTree>
    <p:extLst>
      <p:ext uri="{BB962C8B-B14F-4D97-AF65-F5344CB8AC3E}">
        <p14:creationId xmlns:p14="http://schemas.microsoft.com/office/powerpoint/2010/main" val="136409720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기술개발 과제의 최종 결과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11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매출 실현 가능성 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0659" y="1753902"/>
            <a:ext cx="8642682" cy="25202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/>
          </a:p>
          <a:p>
            <a:r>
              <a:rPr lang="en-US" altLang="ko-KR" sz="1600" dirty="0"/>
              <a:t>․ 2019</a:t>
            </a:r>
            <a:r>
              <a:rPr lang="ko-KR" altLang="en-US" sz="1600" dirty="0"/>
              <a:t>년부터 금산군 인삼 식물 공장 청사진으로 군청의 사업 플랜으로 사업을 지원하고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앞으로 </a:t>
            </a:r>
            <a:r>
              <a:rPr lang="en-US" altLang="ko-KR" sz="1600" dirty="0"/>
              <a:t>10,000</a:t>
            </a:r>
            <a:r>
              <a:rPr lang="ko-KR" altLang="en-US" sz="1600" dirty="0"/>
              <a:t>동의 식물공장 컨테이너를 계획 중 </a:t>
            </a:r>
          </a:p>
          <a:p>
            <a:r>
              <a:rPr lang="en-US" altLang="ko-KR" sz="1600" dirty="0"/>
              <a:t>․ </a:t>
            </a:r>
            <a:r>
              <a:rPr lang="ko-KR" altLang="en-US" sz="1600" dirty="0"/>
              <a:t>당사는 인삼을 이용하여 첨단시설 온실에서 수경재배하고 화학농약을 사용하지 않는 청정한 환경관리기술로 </a:t>
            </a:r>
            <a:r>
              <a:rPr lang="en-US" altLang="ko-KR" sz="1600" dirty="0"/>
              <a:t>3~4</a:t>
            </a:r>
            <a:r>
              <a:rPr lang="ko-KR" altLang="en-US" sz="1600" dirty="0"/>
              <a:t>개월 재배한 수삼을 이야기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새싹 인삼은 </a:t>
            </a:r>
            <a:r>
              <a:rPr lang="en-US" altLang="ko-KR" sz="1600" dirty="0"/>
              <a:t>LED </a:t>
            </a:r>
            <a:r>
              <a:rPr lang="ko-KR" altLang="en-US" sz="1600" dirty="0"/>
              <a:t>빛을 조절하여 인삼 성분 조절이 가능하고</a:t>
            </a:r>
            <a:r>
              <a:rPr lang="en-US" altLang="ko-KR" sz="1600" dirty="0"/>
              <a:t>, </a:t>
            </a:r>
            <a:r>
              <a:rPr lang="ko-KR" altLang="en-US" sz="1600" dirty="0"/>
              <a:t>새싹 인삼은 뿌리</a:t>
            </a:r>
            <a:r>
              <a:rPr lang="en-US" altLang="ko-KR" sz="1600" dirty="0"/>
              <a:t>, </a:t>
            </a:r>
            <a:r>
              <a:rPr lang="ko-KR" altLang="en-US" sz="1600" dirty="0"/>
              <a:t>잎</a:t>
            </a:r>
            <a:r>
              <a:rPr lang="en-US" altLang="ko-KR" sz="1600" dirty="0"/>
              <a:t>, </a:t>
            </a:r>
            <a:r>
              <a:rPr lang="ko-KR" altLang="en-US" sz="1600" dirty="0"/>
              <a:t>줄기 전체를 먹을 수 있어 지금까지 약용으로만 인식되어 소비의 대중화가 어려웠던 삼을 다양한 용도로 청정수삼 및 쌈 채소로 활용이 가능함</a:t>
            </a:r>
          </a:p>
          <a:p>
            <a:r>
              <a:rPr lang="en-US" altLang="ko-KR" sz="1600" dirty="0"/>
              <a:t>․ </a:t>
            </a:r>
            <a:r>
              <a:rPr lang="ko-KR" altLang="en-US" sz="1600" dirty="0"/>
              <a:t>보통 새싹 인삼은 인삼을 </a:t>
            </a:r>
            <a:r>
              <a:rPr lang="en-US" altLang="ko-KR" sz="1600" dirty="0"/>
              <a:t>50</a:t>
            </a:r>
            <a:r>
              <a:rPr lang="ko-KR" altLang="en-US" sz="1600" dirty="0"/>
              <a:t>일 이내로 키워 싹을 틔운 인삼으로</a:t>
            </a:r>
            <a:r>
              <a:rPr lang="en-US" altLang="ko-KR" sz="1600" dirty="0"/>
              <a:t>, </a:t>
            </a:r>
            <a:r>
              <a:rPr lang="ko-KR" altLang="en-US" sz="1600" dirty="0"/>
              <a:t>보통 우리가 먹는 인삼은 뿌리를 먹는데 반해</a:t>
            </a:r>
            <a:r>
              <a:rPr lang="en-US" altLang="ko-KR" sz="1600" dirty="0"/>
              <a:t>, </a:t>
            </a:r>
            <a:r>
              <a:rPr lang="ko-KR" altLang="en-US" sz="1600" dirty="0"/>
              <a:t>새싹 인삼은 잎</a:t>
            </a:r>
            <a:r>
              <a:rPr lang="en-US" altLang="ko-KR" sz="1600" dirty="0"/>
              <a:t>, </a:t>
            </a:r>
            <a:r>
              <a:rPr lang="ko-KR" altLang="en-US" sz="1600" dirty="0"/>
              <a:t>줄기</a:t>
            </a:r>
            <a:r>
              <a:rPr lang="en-US" altLang="ko-KR" sz="1600" dirty="0"/>
              <a:t>, </a:t>
            </a:r>
            <a:r>
              <a:rPr lang="ko-KR" altLang="en-US" sz="1600" dirty="0"/>
              <a:t>뿌리를 모두 먹음</a:t>
            </a:r>
          </a:p>
          <a:p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8A8D200-9782-4690-9D28-9198AE6C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4293096"/>
            <a:ext cx="3758753" cy="1707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43F61-D21F-4FEB-97C5-E99A7F42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74" y="4306247"/>
            <a:ext cx="3398713" cy="16538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9A3501-6DF0-45BB-83BB-BE8E8B23939F}"/>
              </a:ext>
            </a:extLst>
          </p:cNvPr>
          <p:cNvSpPr txBox="1"/>
          <p:nvPr/>
        </p:nvSpPr>
        <p:spPr>
          <a:xfrm>
            <a:off x="3059832" y="6059698"/>
            <a:ext cx="3939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농업법인 </a:t>
            </a:r>
            <a:r>
              <a:rPr lang="ko-KR" altLang="en-US" sz="1600" dirty="0" err="1"/>
              <a:t>새터와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로뎀기술</a:t>
            </a:r>
            <a:r>
              <a:rPr lang="ko-KR" altLang="en-US" sz="1600" dirty="0"/>
              <a:t> 협약서</a:t>
            </a:r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기술개발 과제의 최종 결과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12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마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기술 개발의 실현 가능성 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28D7A9-8E6C-47B6-9DDA-9477ADA6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6" y="2250265"/>
            <a:ext cx="3549887" cy="30886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76DF00-CF4A-478E-8D0B-29F38BF1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60" y="2344691"/>
            <a:ext cx="3974777" cy="29942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B4BC43-80C7-4818-85B2-CCCB110EE895}"/>
              </a:ext>
            </a:extLst>
          </p:cNvPr>
          <p:cNvSpPr txBox="1"/>
          <p:nvPr/>
        </p:nvSpPr>
        <p:spPr>
          <a:xfrm>
            <a:off x="395536" y="5650511"/>
            <a:ext cx="3939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특허 출원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7BFF83-6839-49C0-B8A6-AEA9C154233E}"/>
              </a:ext>
            </a:extLst>
          </p:cNvPr>
          <p:cNvSpPr txBox="1"/>
          <p:nvPr/>
        </p:nvSpPr>
        <p:spPr>
          <a:xfrm>
            <a:off x="4929899" y="5557576"/>
            <a:ext cx="3939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농업법인 </a:t>
            </a:r>
            <a:r>
              <a:rPr lang="ko-KR" altLang="en-US" sz="1600" dirty="0" err="1"/>
              <a:t>새터와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로뎀기술</a:t>
            </a:r>
            <a:r>
              <a:rPr lang="ko-KR" altLang="en-US" sz="1600" dirty="0"/>
              <a:t> 협약서</a:t>
            </a:r>
          </a:p>
        </p:txBody>
      </p:sp>
    </p:spTree>
    <p:extLst>
      <p:ext uri="{BB962C8B-B14F-4D97-AF65-F5344CB8AC3E}">
        <p14:creationId xmlns:p14="http://schemas.microsoft.com/office/powerpoint/2010/main" val="361514264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 외 </a:t>
            </a:r>
            <a:r>
              <a:rPr lang="ko-KR" altLang="en-US"/>
              <a:t>실적 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00314" y="6356176"/>
            <a:ext cx="1759927" cy="457200"/>
          </a:xfrm>
        </p:spPr>
        <p:txBody>
          <a:bodyPr/>
          <a:lstStyle/>
          <a:p>
            <a:r>
              <a:rPr lang="en-US" altLang="ko-KR" dirty="0"/>
              <a:t>13</a:t>
            </a: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AutoShape 43"/>
          <p:cNvSpPr>
            <a:spLocks noChangeArrowheads="1"/>
          </p:cNvSpPr>
          <p:nvPr/>
        </p:nvSpPr>
        <p:spPr bwMode="auto">
          <a:xfrm>
            <a:off x="294806" y="2277739"/>
            <a:ext cx="8568952" cy="785818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B8CBEE"/>
              </a:gs>
              <a:gs pos="100000">
                <a:srgbClr val="B8CBEE">
                  <a:gamma/>
                  <a:tint val="4000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/>
              <a:t>식물생장 </a:t>
            </a:r>
            <a:r>
              <a:rPr lang="en-US" altLang="ko-KR"/>
              <a:t>LED</a:t>
            </a:r>
            <a:r>
              <a:rPr lang="ko-KR" altLang="en-US"/>
              <a:t>를 이용한 새싹 인삼 재배에 특화된 스마트팜 제어장치개발</a:t>
            </a:r>
            <a:endParaRPr lang="ko-KR" altLang="en-US" b="1" dirty="0"/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648073" y="1229101"/>
            <a:ext cx="7894793" cy="69970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CC99">
                  <a:gamma/>
                  <a:tint val="43529"/>
                  <a:invGamma/>
                </a:srgbClr>
              </a:gs>
              <a:gs pos="100000">
                <a:srgbClr val="FFCC99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0" bIns="0" anchor="ctr"/>
          <a:lstStyle/>
          <a:p>
            <a:pPr algn="ctr"/>
            <a:endParaRPr lang="ko-KR" altLang="ko-KR" sz="1000" b="1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5" name="AutoShape 47"/>
          <p:cNvSpPr>
            <a:spLocks noChangeArrowheads="1"/>
          </p:cNvSpPr>
          <p:nvPr/>
        </p:nvSpPr>
        <p:spPr bwMode="auto">
          <a:xfrm>
            <a:off x="766002" y="1488131"/>
            <a:ext cx="7643595" cy="65498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ko-KR" altLang="en-US" b="1" dirty="0"/>
              <a:t>혜화 </a:t>
            </a:r>
            <a:r>
              <a:rPr lang="en-US" altLang="ko-KR" b="1" dirty="0"/>
              <a:t>All-set </a:t>
            </a:r>
            <a:r>
              <a:rPr lang="ko-KR" altLang="en-US" b="1" dirty="0"/>
              <a:t>산학공동개발 사업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기술 개발</a:t>
            </a:r>
            <a:r>
              <a:rPr lang="en-US" altLang="ko-KR" b="1" dirty="0"/>
              <a:t>, </a:t>
            </a:r>
            <a:r>
              <a:rPr lang="ko-KR" altLang="en-US" b="1" dirty="0"/>
              <a:t>인력양성</a:t>
            </a:r>
            <a:r>
              <a:rPr lang="en-US" altLang="ko-KR" b="1" dirty="0"/>
              <a:t>, </a:t>
            </a:r>
            <a:r>
              <a:rPr lang="ko-KR" altLang="en-US" b="1" dirty="0"/>
              <a:t>산학협력</a:t>
            </a:r>
            <a:r>
              <a:rPr lang="en-US" altLang="ko-KR" b="1" dirty="0"/>
              <a:t>, </a:t>
            </a:r>
            <a:r>
              <a:rPr lang="ko-KR" altLang="en-US" b="1" dirty="0"/>
              <a:t>상품화 지원</a:t>
            </a:r>
            <a:r>
              <a:rPr lang="en-US" altLang="ko-KR" b="1" dirty="0"/>
              <a:t>)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107504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/>
              <a:t>기술지원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24092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dirty="0"/>
              <a:t>대학과 </a:t>
            </a:r>
            <a:r>
              <a:rPr lang="ko-KR" altLang="en-US" sz="1600" dirty="0" err="1"/>
              <a:t>효율적연구</a:t>
            </a:r>
            <a:endParaRPr lang="en-US" altLang="ko-KR" sz="1600" dirty="0"/>
          </a:p>
          <a:p>
            <a:pPr algn="ctr"/>
            <a:r>
              <a:rPr lang="ko-KR" altLang="en-US" sz="1600" dirty="0"/>
              <a:t>기술문서</a:t>
            </a:r>
            <a:endParaRPr lang="en-US" altLang="ko-KR" sz="1600" dirty="0"/>
          </a:p>
          <a:p>
            <a:pPr algn="ctr"/>
            <a:r>
              <a:rPr lang="ko-KR" altLang="en-US" sz="1600" dirty="0"/>
              <a:t>특허 </a:t>
            </a:r>
            <a:r>
              <a:rPr lang="en-US" altLang="ko-KR" sz="1600" dirty="0"/>
              <a:t>1</a:t>
            </a:r>
            <a:r>
              <a:rPr lang="ko-KR" altLang="en-US" sz="1600" dirty="0"/>
              <a:t>건</a:t>
            </a:r>
            <a:endParaRPr lang="en-US" altLang="ko-KR" sz="1600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1907704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/>
              <a:t>소규모과제</a:t>
            </a:r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1893849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dirty="0" err="1"/>
              <a:t>소과제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/>
              <a:t>건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3707904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/>
              <a:t>상호협력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 bwMode="auto">
          <a:xfrm>
            <a:off x="3696782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600" dirty="0" err="1"/>
              <a:t>농업법인새터</a:t>
            </a:r>
            <a:endParaRPr lang="en-US" altLang="ko-KR" sz="1600" dirty="0"/>
          </a:p>
          <a:p>
            <a:pPr algn="ctr"/>
            <a:r>
              <a:rPr lang="ko-KR" altLang="en-US" sz="1600" dirty="0"/>
              <a:t>협약 </a:t>
            </a:r>
            <a:r>
              <a:rPr lang="en-US" altLang="ko-KR" sz="1600" dirty="0"/>
              <a:t>1</a:t>
            </a:r>
            <a:r>
              <a:rPr lang="ko-KR" altLang="en-US" sz="1600" dirty="0"/>
              <a:t>건</a:t>
            </a:r>
            <a:endParaRPr lang="en-US" altLang="ko-KR" sz="1600" dirty="0"/>
          </a:p>
          <a:p>
            <a:pPr algn="ctr"/>
            <a:endParaRPr lang="en-US" altLang="ko-KR" sz="1600" dirty="0"/>
          </a:p>
        </p:txBody>
      </p:sp>
      <p:sp>
        <p:nvSpPr>
          <p:cNvPr id="23" name="직사각형 22"/>
          <p:cNvSpPr/>
          <p:nvPr/>
        </p:nvSpPr>
        <p:spPr bwMode="auto">
          <a:xfrm>
            <a:off x="5508104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/>
              <a:t>인턴쉽</a:t>
            </a:r>
            <a:endParaRPr lang="en-US" altLang="ko-KR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5496982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명</a:t>
            </a:r>
            <a:endParaRPr lang="en-US" altLang="ko-KR" sz="160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7319426" y="3078080"/>
            <a:ext cx="1728192" cy="5040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err="1"/>
              <a:t>한이음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7308304" y="3609846"/>
            <a:ext cx="1711604" cy="17479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600" dirty="0"/>
              <a:t>4</a:t>
            </a:r>
            <a:r>
              <a:rPr lang="ko-KR" altLang="en-US" sz="1600" dirty="0"/>
              <a:t>학년 멘토링</a:t>
            </a:r>
            <a:endParaRPr lang="en-US" altLang="ko-KR" sz="1600" dirty="0"/>
          </a:p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건</a:t>
            </a:r>
          </a:p>
        </p:txBody>
      </p:sp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357422" y="1533992"/>
            <a:ext cx="6588224" cy="4752528"/>
          </a:xfrm>
        </p:spPr>
        <p:txBody>
          <a:bodyPr>
            <a:normAutofit/>
          </a:bodyPr>
          <a:lstStyle/>
          <a:p>
            <a:pPr marL="1028700" lvl="1" indent="-571500">
              <a:buAutoNum type="arabicPeriod"/>
              <a:defRPr/>
            </a:pPr>
            <a:r>
              <a:rPr lang="ko-KR" altLang="en-US" dirty="0"/>
              <a:t>회사소개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사업개요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기술개발 과제의 목표 및 필요성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인력양성사업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사업화 가능성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19872" y="476672"/>
            <a:ext cx="2217428" cy="409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목    차</a:t>
            </a:r>
          </a:p>
        </p:txBody>
      </p:sp>
      <p:pic>
        <p:nvPicPr>
          <p:cNvPr id="7" name="Picture 100" descr="D:\김정숙-백업\김정숙-개인자료\유환규-폴더\창신정보통신-면접자료\전공-n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28162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회사소개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406" y="1244250"/>
            <a:ext cx="8929750" cy="1541808"/>
          </a:xfrm>
          <a:prstGeom prst="rect">
            <a:avLst/>
          </a:prstGeom>
          <a:ln cap="sq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dirty="0"/>
              <a:t>		</a:t>
            </a:r>
            <a:r>
              <a:rPr lang="ko-KR" altLang="en-US" dirty="0"/>
              <a:t>기업명 </a:t>
            </a:r>
            <a:r>
              <a:rPr lang="en-US" altLang="ko-KR" dirty="0"/>
              <a:t>: </a:t>
            </a:r>
            <a:r>
              <a:rPr lang="ko-KR" altLang="en-US" dirty="0"/>
              <a:t>㈜</a:t>
            </a:r>
            <a:r>
              <a:rPr lang="ko-KR" altLang="en-US" dirty="0" err="1"/>
              <a:t>로뎀기술</a:t>
            </a:r>
            <a:r>
              <a:rPr lang="ko-KR" altLang="en-US" dirty="0"/>
              <a:t>                 대  표  자  </a:t>
            </a:r>
            <a:r>
              <a:rPr lang="en-US" altLang="ko-KR" dirty="0"/>
              <a:t>:  </a:t>
            </a:r>
            <a:r>
              <a:rPr lang="ko-KR" altLang="en-US" dirty="0"/>
              <a:t>류 환 </a:t>
            </a:r>
            <a:r>
              <a:rPr lang="ko-KR" altLang="en-US" dirty="0" err="1"/>
              <a:t>규</a:t>
            </a:r>
            <a:endParaRPr lang="ko-KR" altLang="en-US" dirty="0"/>
          </a:p>
          <a:p>
            <a:pPr lvl="0"/>
            <a:r>
              <a:rPr lang="en-US" altLang="ko-KR" dirty="0"/>
              <a:t>		</a:t>
            </a:r>
            <a:r>
              <a:rPr lang="ko-KR" altLang="en-US" dirty="0"/>
              <a:t>창업일 </a:t>
            </a:r>
            <a:r>
              <a:rPr lang="en-US" altLang="ko-KR" dirty="0"/>
              <a:t>: 2011</a:t>
            </a:r>
            <a:r>
              <a:rPr lang="ko-KR" altLang="en-US" dirty="0"/>
              <a:t>년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20</a:t>
            </a:r>
            <a:r>
              <a:rPr lang="ko-KR" altLang="en-US" dirty="0"/>
              <a:t>일          </a:t>
            </a:r>
            <a:endParaRPr lang="en-US" altLang="ko-KR" dirty="0"/>
          </a:p>
          <a:p>
            <a:pPr lvl="0"/>
            <a:r>
              <a:rPr lang="en-US" altLang="ko-KR" dirty="0"/>
              <a:t>		</a:t>
            </a:r>
            <a:r>
              <a:rPr lang="ko-KR" altLang="en-US" dirty="0"/>
              <a:t>근로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r>
              <a:rPr lang="en-US" altLang="ko-KR" dirty="0"/>
              <a:t>,</a:t>
            </a:r>
            <a:r>
              <a:rPr lang="ko-KR" altLang="en-US" dirty="0"/>
              <a:t> 상시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명        </a:t>
            </a:r>
            <a:endParaRPr lang="en-US" altLang="ko-KR" dirty="0"/>
          </a:p>
          <a:p>
            <a:pPr lvl="0"/>
            <a:r>
              <a:rPr lang="en-US" altLang="ko-KR" dirty="0"/>
              <a:t>		</a:t>
            </a:r>
            <a:r>
              <a:rPr lang="ko-KR" altLang="en-US" dirty="0"/>
              <a:t>홈페이지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www.rodemeng.com</a:t>
            </a:r>
            <a:r>
              <a:rPr lang="en-US" altLang="ko-KR" dirty="0"/>
              <a:t>  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406" y="2930074"/>
            <a:ext cx="4392488" cy="3356446"/>
          </a:xfrm>
          <a:prstGeom prst="rect">
            <a:avLst/>
          </a:prstGeom>
          <a:ln cap="sq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>
            <a:spLocks noChangeArrowheads="1"/>
          </p:cNvSpPr>
          <p:nvPr/>
        </p:nvSpPr>
        <p:spPr bwMode="auto">
          <a:xfrm>
            <a:off x="359438" y="3278193"/>
            <a:ext cx="1152525" cy="936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" name="TextBox 22"/>
          <p:cNvSpPr txBox="1">
            <a:spLocks noChangeArrowheads="1"/>
          </p:cNvSpPr>
          <p:nvPr/>
        </p:nvSpPr>
        <p:spPr bwMode="auto">
          <a:xfrm>
            <a:off x="503454" y="3566225"/>
            <a:ext cx="971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Arial" charset="0"/>
                <a:ea typeface="돋움" pitchFamily="50" charset="-127"/>
                <a:cs typeface="Arial" charset="0"/>
              </a:rPr>
              <a:t>IoT</a:t>
            </a:r>
            <a:r>
              <a:rPr lang="en-US" altLang="ko-KR" b="1" dirty="0">
                <a:latin typeface="Arial" charset="0"/>
                <a:ea typeface="돋움" pitchFamily="50" charset="-127"/>
                <a:cs typeface="Arial" charset="0"/>
              </a:rPr>
              <a:t> </a:t>
            </a:r>
          </a:p>
        </p:txBody>
      </p:sp>
      <p:sp>
        <p:nvSpPr>
          <p:cNvPr id="9" name="모서리가 둥근 직사각형 8"/>
          <p:cNvSpPr>
            <a:spLocks noChangeArrowheads="1"/>
          </p:cNvSpPr>
          <p:nvPr/>
        </p:nvSpPr>
        <p:spPr bwMode="auto">
          <a:xfrm>
            <a:off x="359438" y="5278457"/>
            <a:ext cx="1152525" cy="936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TextBox 35"/>
          <p:cNvSpPr txBox="1">
            <a:spLocks noChangeArrowheads="1"/>
          </p:cNvSpPr>
          <p:nvPr/>
        </p:nvSpPr>
        <p:spPr bwMode="auto">
          <a:xfrm>
            <a:off x="467512" y="5422473"/>
            <a:ext cx="10440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Arial" charset="0"/>
                <a:ea typeface="돋움" pitchFamily="50" charset="-127"/>
                <a:cs typeface="Arial" charset="0"/>
              </a:rPr>
              <a:t>스마트 </a:t>
            </a:r>
            <a:endParaRPr lang="en-US" altLang="ko-KR" b="1" dirty="0">
              <a:latin typeface="Arial" charset="0"/>
              <a:ea typeface="돋움" pitchFamily="50" charset="-127"/>
              <a:cs typeface="Arial" charset="0"/>
            </a:endParaRPr>
          </a:p>
          <a:p>
            <a:r>
              <a:rPr lang="ko-KR" altLang="en-US" b="1" dirty="0" err="1">
                <a:latin typeface="Arial" charset="0"/>
                <a:ea typeface="돋움" pitchFamily="50" charset="-127"/>
                <a:cs typeface="Arial" charset="0"/>
              </a:rPr>
              <a:t>팜개발</a:t>
            </a:r>
            <a:endParaRPr lang="en-US" altLang="ko-KR" b="1" dirty="0"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1545474" y="3278193"/>
            <a:ext cx="2808312" cy="8848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600" dirty="0" err="1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센싱영역개발</a:t>
            </a:r>
            <a:r>
              <a:rPr lang="ko-KR" altLang="en-US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400" b="1" dirty="0"/>
              <a:t>* </a:t>
            </a:r>
            <a:r>
              <a:rPr lang="en-US" altLang="ko-KR" sz="1400" b="1" dirty="0" err="1"/>
              <a:t>IoT</a:t>
            </a:r>
            <a:r>
              <a:rPr lang="en-US" altLang="ko-KR" sz="1400" b="1" dirty="0"/>
              <a:t> </a:t>
            </a:r>
            <a:r>
              <a:rPr lang="ko-KR" altLang="en-US" sz="1400" b="1" dirty="0" err="1"/>
              <a:t>센싱</a:t>
            </a:r>
            <a:r>
              <a:rPr lang="ko-KR" altLang="en-US" sz="1400" b="1" dirty="0"/>
              <a:t> 기술</a:t>
            </a:r>
            <a:endParaRPr lang="en-US" altLang="ko-KR" sz="1400" b="1" dirty="0"/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400" b="1" dirty="0"/>
              <a:t>* </a:t>
            </a:r>
            <a:r>
              <a:rPr lang="ko-KR" altLang="en-US" sz="1400" b="1" dirty="0"/>
              <a:t>다중 충돌 방지 </a:t>
            </a:r>
          </a:p>
        </p:txBody>
      </p:sp>
      <p:sp>
        <p:nvSpPr>
          <p:cNvPr id="12" name="TextBox 34"/>
          <p:cNvSpPr txBox="1">
            <a:spLocks noChangeArrowheads="1"/>
          </p:cNvSpPr>
          <p:nvPr/>
        </p:nvSpPr>
        <p:spPr bwMode="auto">
          <a:xfrm>
            <a:off x="5039958" y="4010194"/>
            <a:ext cx="291623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Font typeface="Arial" charset="0"/>
              <a:buChar char="•"/>
            </a:pPr>
            <a:r>
              <a:rPr lang="ko-KR" altLang="en-US" sz="1400" dirty="0">
                <a:latin typeface="Arial" charset="0"/>
                <a:ea typeface="돋움" pitchFamily="50" charset="-127"/>
                <a:cs typeface="Arial" charset="0"/>
              </a:rPr>
              <a:t>  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스마트 저전력</a:t>
            </a:r>
            <a:r>
              <a:rPr lang="en-US" altLang="ko-KR" sz="1400" b="1" dirty="0">
                <a:latin typeface="Arial" charset="0"/>
                <a:ea typeface="돋움" pitchFamily="50" charset="-127"/>
                <a:cs typeface="Arial" charset="0"/>
              </a:rPr>
              <a:t>, 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공정 개선  </a:t>
            </a:r>
            <a:endParaRPr lang="en-US" altLang="ko-KR" sz="1400" b="1" dirty="0">
              <a:latin typeface="Arial" charset="0"/>
              <a:ea typeface="돋움" pitchFamily="50" charset="-127"/>
              <a:cs typeface="Arial" charset="0"/>
            </a:endParaRPr>
          </a:p>
          <a:p>
            <a:pPr algn="l">
              <a:buFont typeface="Arial" charset="0"/>
              <a:buChar char="•"/>
            </a:pPr>
            <a:r>
              <a:rPr lang="en-US" altLang="ko-KR" sz="1400" b="1" dirty="0">
                <a:latin typeface="Arial" charset="0"/>
                <a:ea typeface="돋움" pitchFamily="50" charset="-127"/>
                <a:cs typeface="Arial" charset="0"/>
              </a:rPr>
              <a:t>  APP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을 이용한 산업 공정 </a:t>
            </a:r>
            <a:endParaRPr lang="en-US" altLang="ko-KR" sz="1400" b="1" dirty="0">
              <a:latin typeface="Arial" charset="0"/>
              <a:ea typeface="돋움" pitchFamily="50" charset="-127"/>
              <a:cs typeface="Arial" charset="0"/>
            </a:endParaRPr>
          </a:p>
          <a:p>
            <a:pPr algn="l">
              <a:buFont typeface="Arial" charset="0"/>
              <a:buChar char="•"/>
            </a:pPr>
            <a:r>
              <a:rPr lang="en-US" altLang="ko-KR" sz="1400" b="1" dirty="0">
                <a:latin typeface="Arial" charset="0"/>
                <a:ea typeface="돋움" pitchFamily="50" charset="-127"/>
                <a:cs typeface="Arial" charset="0"/>
              </a:rPr>
              <a:t>  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기존 </a:t>
            </a:r>
            <a:r>
              <a:rPr lang="ko-KR" altLang="en-US" sz="1400" b="1" dirty="0" err="1">
                <a:latin typeface="Arial" charset="0"/>
                <a:ea typeface="돋움" pitchFamily="50" charset="-127"/>
                <a:cs typeface="Arial" charset="0"/>
              </a:rPr>
              <a:t>네크웍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 적용</a:t>
            </a: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1545472" y="5278457"/>
            <a:ext cx="2808313" cy="93102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스마트 팜 개발</a:t>
            </a:r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b="1" dirty="0"/>
              <a:t>* 식물공장 개발 </a:t>
            </a:r>
            <a:endParaRPr lang="en-US" altLang="ko-KR" sz="1600" b="1" dirty="0"/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600" b="1" dirty="0"/>
              <a:t> * </a:t>
            </a:r>
            <a:r>
              <a:rPr lang="ko-KR" altLang="en-US" sz="1600" b="1" dirty="0"/>
              <a:t>스마트 에코 </a:t>
            </a:r>
            <a:r>
              <a:rPr lang="ko-KR" altLang="en-US" sz="1600" b="1" dirty="0" err="1"/>
              <a:t>앱</a:t>
            </a:r>
            <a:endParaRPr lang="ko-KR" altLang="en-US" sz="16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9438" y="2786058"/>
            <a:ext cx="2952328" cy="3600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사업분야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35902" y="2930074"/>
            <a:ext cx="4465254" cy="3356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23934" y="2786058"/>
            <a:ext cx="2952328" cy="3600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 혁</a:t>
            </a:r>
          </a:p>
        </p:txBody>
      </p:sp>
      <p:sp>
        <p:nvSpPr>
          <p:cNvPr id="17" name="TextBox 35"/>
          <p:cNvSpPr txBox="1">
            <a:spLocks noChangeArrowheads="1"/>
          </p:cNvSpPr>
          <p:nvPr/>
        </p:nvSpPr>
        <p:spPr bwMode="auto">
          <a:xfrm>
            <a:off x="4644008" y="2857496"/>
            <a:ext cx="4499992" cy="350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- 2011.08.01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청년창업기술사관</a:t>
            </a: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- 2011.10.19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법인설립  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자본금 </a:t>
            </a: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(30,000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- 2011.10.20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사업자등록</a:t>
            </a: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2011.11.08 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소형 </a:t>
            </a:r>
            <a:r>
              <a:rPr kumimoji="0" lang="ko-KR" altLang="en-US" sz="105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와이어하네스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검사장치 외 </a:t>
            </a: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 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건 특허출원</a:t>
            </a:r>
            <a:endParaRPr kumimoji="0" lang="en-US" altLang="ko-KR" sz="105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2011.11.15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한밭 패어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로드전시회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- 2012.02.14 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소프트웨어 등록 </a:t>
            </a: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2012.04.30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방송통신기자재 등의 적합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등록필증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2015.08 .01 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에듀나레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n.RF51XX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무선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조정기 개발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2015.10 .03 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웨인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OS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포팅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서비스 개발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2016.02.03 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메가크리에이티브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초음파 가습기 개발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2017.03.10 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“역사 내 사물함  개발” 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2015.01.03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로뎀기술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이전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한밭대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변동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253-11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번지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2016.04.30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로뎀기술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확장이전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변동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253-11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도마동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107-1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번지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2017.06.01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로뎀기술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반려동물관리로봇”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진행중</a:t>
            </a:r>
            <a:endParaRPr kumimoji="0" lang="ko-KR" altLang="en-US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9438" y="1100234"/>
            <a:ext cx="2952328" cy="3600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회사소개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5422" y="1604290"/>
            <a:ext cx="1440490" cy="1074627"/>
          </a:xfrm>
          <a:prstGeom prst="roundRect">
            <a:avLst>
              <a:gd name="adj" fmla="val 10000"/>
            </a:avLst>
          </a:prstGeom>
          <a:blipFill rotWithShape="0">
            <a:blip r:embed="rId3" cstate="print"/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모서리가 둥근 직사각형 19"/>
          <p:cNvSpPr>
            <a:spLocks noChangeArrowheads="1"/>
          </p:cNvSpPr>
          <p:nvPr/>
        </p:nvSpPr>
        <p:spPr bwMode="auto">
          <a:xfrm>
            <a:off x="357158" y="4286256"/>
            <a:ext cx="1152525" cy="936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501174" y="4574288"/>
            <a:ext cx="971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charset="0"/>
                <a:ea typeface="돋움" pitchFamily="50" charset="-127"/>
                <a:cs typeface="Arial" charset="0"/>
              </a:rPr>
              <a:t>IT</a:t>
            </a:r>
            <a:r>
              <a:rPr lang="ko-KR" altLang="en-US" b="1" dirty="0">
                <a:latin typeface="Arial" charset="0"/>
                <a:ea typeface="돋움" pitchFamily="50" charset="-127"/>
                <a:cs typeface="Arial" charset="0"/>
              </a:rPr>
              <a:t>융합</a:t>
            </a:r>
            <a:endParaRPr lang="en-US" altLang="ko-KR" b="1" dirty="0"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1543194" y="4286256"/>
            <a:ext cx="2808312" cy="8848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IT </a:t>
            </a:r>
            <a:r>
              <a:rPr lang="ko-KR" altLang="en-US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자동차 와이어 검사 개발</a:t>
            </a:r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400" b="1" dirty="0"/>
              <a:t>* </a:t>
            </a:r>
            <a:r>
              <a:rPr lang="ko-KR" altLang="en-US" sz="1400" b="1" dirty="0" err="1"/>
              <a:t>임베디드</a:t>
            </a:r>
            <a:r>
              <a:rPr lang="ko-KR" altLang="en-US" sz="1400" b="1" dirty="0"/>
              <a:t> 모듈 적용 전장 개선</a:t>
            </a:r>
            <a:endParaRPr lang="en-US" altLang="ko-KR" sz="1400" b="1" dirty="0"/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400" b="1" dirty="0"/>
              <a:t>* </a:t>
            </a:r>
            <a:r>
              <a:rPr lang="ko-KR" altLang="en-US" sz="1400" b="1" dirty="0" err="1"/>
              <a:t>하네스</a:t>
            </a:r>
            <a:r>
              <a:rPr lang="ko-KR" altLang="en-US" sz="1400" b="1" dirty="0"/>
              <a:t> 차량공정</a:t>
            </a:r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2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01576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가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배경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0601" y="1700808"/>
            <a:ext cx="8715436" cy="17162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 </a:t>
            </a:r>
            <a:r>
              <a:rPr lang="ko-KR" altLang="en-US" sz="1600" dirty="0"/>
              <a:t>코로나로 인해 건강에 대한 관심이 높아지고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현재 인삼 농사를 스마트 팜 기술로 수경재배 되고 있으나</a:t>
            </a:r>
            <a:r>
              <a:rPr lang="en-US" altLang="ko-KR" sz="1600" dirty="0"/>
              <a:t>, </a:t>
            </a:r>
            <a:r>
              <a:rPr lang="ko-KR" altLang="en-US" sz="1600" dirty="0"/>
              <a:t>씨앗부터 키우기는 시간과 비용이 많이 든다</a:t>
            </a:r>
            <a:r>
              <a:rPr lang="en-US" altLang="ko-KR" sz="1600" dirty="0"/>
              <a:t>. </a:t>
            </a:r>
            <a:r>
              <a:rPr lang="ko-KR" altLang="en-US" sz="1600" dirty="0"/>
              <a:t>제안하는 사업화는 인삼의 종묘를 </a:t>
            </a:r>
            <a:r>
              <a:rPr lang="ko-KR" altLang="en-US" sz="1600" dirty="0" err="1"/>
              <a:t>상토로</a:t>
            </a:r>
            <a:r>
              <a:rPr lang="ko-KR" altLang="en-US" sz="1600" dirty="0"/>
              <a:t> 새싹으로 틔워서 판매하는 기법으로 생장에 필요한 영양</a:t>
            </a:r>
            <a:r>
              <a:rPr lang="en-US" altLang="ko-KR" sz="1600" dirty="0"/>
              <a:t>, </a:t>
            </a:r>
            <a:r>
              <a:rPr lang="ko-KR" altLang="en-US" sz="1600" dirty="0"/>
              <a:t>수분</a:t>
            </a:r>
            <a:r>
              <a:rPr lang="en-US" altLang="ko-KR" sz="1600" dirty="0"/>
              <a:t>, </a:t>
            </a:r>
            <a:r>
              <a:rPr lang="ko-KR" altLang="en-US" sz="1600" dirty="0"/>
              <a:t>생장 온도 조절하는 장치로써 제품의 출하와 기간을 단축시키는 방법으로 식물생장 </a:t>
            </a:r>
            <a:r>
              <a:rPr lang="en-US" altLang="ko-KR" sz="1600" dirty="0"/>
              <a:t>LED</a:t>
            </a:r>
            <a:r>
              <a:rPr lang="ko-KR" altLang="en-US" sz="1600" dirty="0"/>
              <a:t>와 인삼재배를 위한 소형화 스마트 팜 제어장치 개발을 목표로 한다</a:t>
            </a:r>
            <a:r>
              <a:rPr lang="en-US" altLang="ko-KR" sz="1600" dirty="0"/>
              <a:t>. </a:t>
            </a:r>
            <a:endParaRPr lang="en-US" altLang="ko-KR" sz="1600" b="1" u="sng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_x360735616" descr="EMB00001cc023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3573016"/>
            <a:ext cx="498475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1457" y="5960616"/>
            <a:ext cx="587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종원농원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농업법인 </a:t>
            </a:r>
            <a:r>
              <a:rPr lang="ko-KR" altLang="en-US" dirty="0" err="1">
                <a:sym typeface="Wingdings" panose="05000000000000000000" pitchFamily="2" charset="2"/>
              </a:rPr>
              <a:t>새터로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 인삼 새싹 식물공장 구축</a:t>
            </a: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(2/7)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851920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3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052736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나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필요성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4282" y="1556792"/>
            <a:ext cx="8715436" cy="20882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금산군 인삼 식물 공장 청사진으로 군청의 사업 플랜으로 사업을 지원하고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앞으로 </a:t>
            </a:r>
            <a:r>
              <a:rPr lang="en-US" altLang="ko-KR" sz="1600" dirty="0"/>
              <a:t>10,000</a:t>
            </a:r>
            <a:r>
              <a:rPr lang="ko-KR" altLang="en-US" sz="1600" dirty="0"/>
              <a:t>동의 식물공장 컨테이너를 계획 중 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현재 종원 농원에서는 새싹 재배를 위한 제어 패널로 사용되는 제어 장치는 </a:t>
            </a:r>
            <a:r>
              <a:rPr lang="ko-KR" altLang="en-US" sz="1600" dirty="0" err="1"/>
              <a:t>드림팜</a:t>
            </a:r>
            <a:r>
              <a:rPr lang="ko-KR" altLang="en-US" sz="1600" dirty="0"/>
              <a:t> 제품을 사용하고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그러나 </a:t>
            </a:r>
            <a:r>
              <a:rPr lang="ko-KR" altLang="en-US" sz="1600" u="sng" dirty="0"/>
              <a:t>가격이 </a:t>
            </a:r>
            <a:r>
              <a:rPr lang="en-US" altLang="ko-KR" sz="1600" u="sng" dirty="0"/>
              <a:t>500</a:t>
            </a:r>
            <a:r>
              <a:rPr lang="ko-KR" altLang="en-US" sz="1600" u="sng" dirty="0"/>
              <a:t>만원 이고</a:t>
            </a:r>
            <a:r>
              <a:rPr lang="en-US" altLang="ko-KR" sz="1600" u="sng" dirty="0"/>
              <a:t>,</a:t>
            </a:r>
            <a:r>
              <a:rPr lang="ko-KR" altLang="en-US" sz="1600" dirty="0"/>
              <a:t> 각 식물농장의 컨테이너에는 한 동에 값이기 때문에 </a:t>
            </a:r>
            <a:r>
              <a:rPr lang="en-US" altLang="ko-KR" sz="1600" u="sng" dirty="0"/>
              <a:t>10,000</a:t>
            </a:r>
            <a:r>
              <a:rPr lang="ko-KR" altLang="en-US" sz="1600" u="sng" dirty="0"/>
              <a:t>동</a:t>
            </a:r>
            <a:r>
              <a:rPr lang="ko-KR" altLang="en-US" sz="1600" dirty="0"/>
              <a:t>을 시설 따른 높은 비용이 든다</a:t>
            </a:r>
            <a:r>
              <a:rPr lang="en-US" altLang="ko-KR" sz="1600" dirty="0"/>
              <a:t>. </a:t>
            </a:r>
            <a:r>
              <a:rPr lang="ko-KR" altLang="en-US" sz="1600" u="sng" dirty="0"/>
              <a:t>가장 큰 문제로는 식물공장의 각각 외부 </a:t>
            </a:r>
            <a:r>
              <a:rPr lang="ko-KR" altLang="en-US" sz="1600" u="sng" dirty="0" err="1"/>
              <a:t>온도차로</a:t>
            </a:r>
            <a:r>
              <a:rPr lang="ko-KR" altLang="en-US" sz="1600" u="sng" dirty="0"/>
              <a:t> 인해 새싹이 시들기 때문에 </a:t>
            </a:r>
            <a:r>
              <a:rPr lang="ko-KR" altLang="en-US" sz="1600" u="sng" dirty="0" err="1"/>
              <a:t>드림판</a:t>
            </a:r>
            <a:r>
              <a:rPr lang="ko-KR" altLang="en-US" sz="1600" u="sng" dirty="0"/>
              <a:t> 제품으로 도입하기를 어려워</a:t>
            </a:r>
            <a:r>
              <a:rPr lang="en-US" altLang="ko-KR" sz="1600" u="sng" dirty="0"/>
              <a:t>, </a:t>
            </a:r>
            <a:r>
              <a:rPr lang="ko-KR" altLang="en-US" sz="1600" u="sng" dirty="0"/>
              <a:t>당사와 제품으로 대체하기를 희망하고 있음</a:t>
            </a:r>
            <a:endParaRPr lang="ko-KR" altLang="en-US" sz="1600" dirty="0"/>
          </a:p>
          <a:p>
            <a:endParaRPr lang="ko-KR" altLang="en-US" sz="1600" dirty="0"/>
          </a:p>
          <a:p>
            <a:endParaRPr lang="ko-KR" altLang="en-US" sz="16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61395952" descr="EMB00001cc0235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01995"/>
            <a:ext cx="5145088" cy="240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476579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인삼 식물공장 내부</a:t>
            </a:r>
            <a:endParaRPr lang="en-US" altLang="ko-KR" dirty="0"/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(3/7)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4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다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필요성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286444" y="2564904"/>
            <a:ext cx="3637068" cy="24340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식물 생장 등 </a:t>
            </a:r>
            <a:r>
              <a:rPr lang="en-US" altLang="ko-KR" sz="1600" dirty="0"/>
              <a:t>(lights) </a:t>
            </a:r>
            <a:r>
              <a:rPr lang="ko-KR" altLang="en-US" sz="1600" dirty="0"/>
              <a:t>수 </a:t>
            </a:r>
            <a:r>
              <a:rPr lang="en-US" altLang="ko-KR" sz="1600" dirty="0"/>
              <a:t>200</a:t>
            </a:r>
            <a:r>
              <a:rPr lang="ko-KR" altLang="en-US" sz="1600" dirty="0"/>
              <a:t>개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인삼 종묘 </a:t>
            </a:r>
            <a:r>
              <a:rPr lang="ko-KR" altLang="en-US" sz="1600" dirty="0" err="1"/>
              <a:t>트레이</a:t>
            </a:r>
            <a:r>
              <a:rPr lang="ko-KR" altLang="en-US" sz="1600" dirty="0"/>
              <a:t> </a:t>
            </a:r>
            <a:r>
              <a:rPr lang="en-US" altLang="ko-KR" sz="1600" dirty="0"/>
              <a:t>80</a:t>
            </a:r>
            <a:r>
              <a:rPr lang="ko-KR" altLang="en-US" sz="1600" dirty="0"/>
              <a:t>개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적정 식물 생장을 이용한 환경 조절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환풍기 제어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전원 릴레이 패널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메인보드 패널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모니터링 기능</a:t>
            </a:r>
          </a:p>
          <a:p>
            <a:pPr>
              <a:buFontTx/>
              <a:buChar char="-"/>
            </a:pPr>
            <a:endParaRPr lang="en-US" altLang="ko-KR" sz="1600" b="1" dirty="0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61399872" descr="EMB00001cc023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98473"/>
            <a:ext cx="4752527" cy="436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(4/7)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185267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라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목표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4282" y="1643050"/>
            <a:ext cx="8715436" cy="17859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 </a:t>
            </a:r>
            <a:r>
              <a:rPr lang="ko-KR" altLang="en-US" sz="1600" dirty="0" err="1"/>
              <a:t>본코로나로</a:t>
            </a:r>
            <a:r>
              <a:rPr lang="ko-KR" altLang="en-US" sz="1600" dirty="0"/>
              <a:t> 인해 건강에 대한 관심이 높아지고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현재 인삼 농사를 스마트 팜 기술로 수경재배 되고 있으나</a:t>
            </a:r>
            <a:r>
              <a:rPr lang="en-US" altLang="ko-KR" sz="1600" dirty="0"/>
              <a:t>, </a:t>
            </a:r>
            <a:r>
              <a:rPr lang="ko-KR" altLang="en-US" sz="1600" dirty="0"/>
              <a:t>씨앗부터 키우기는 시간과 비용이 많이 든다</a:t>
            </a:r>
            <a:r>
              <a:rPr lang="en-US" altLang="ko-KR" sz="1600" dirty="0"/>
              <a:t>. </a:t>
            </a:r>
            <a:r>
              <a:rPr lang="ko-KR" altLang="en-US" sz="1600" dirty="0"/>
              <a:t>제안하는 사업화는 인삼의 종묘를 </a:t>
            </a:r>
            <a:r>
              <a:rPr lang="ko-KR" altLang="en-US" sz="1600" dirty="0" err="1"/>
              <a:t>상토로</a:t>
            </a:r>
            <a:r>
              <a:rPr lang="ko-KR" altLang="en-US" sz="1600" dirty="0"/>
              <a:t> 새싹으로 틔워서 판매하는 기법으로 생장에 필요한 영양</a:t>
            </a:r>
            <a:r>
              <a:rPr lang="en-US" altLang="ko-KR" sz="1600" dirty="0"/>
              <a:t>, </a:t>
            </a:r>
            <a:r>
              <a:rPr lang="ko-KR" altLang="en-US" sz="1600" dirty="0"/>
              <a:t>수분</a:t>
            </a:r>
            <a:r>
              <a:rPr lang="en-US" altLang="ko-KR" sz="1600" dirty="0"/>
              <a:t>, </a:t>
            </a:r>
            <a:r>
              <a:rPr lang="ko-KR" altLang="en-US" sz="1600" dirty="0"/>
              <a:t>생장 온도 조절하는 장치로써 제품의 출하와 기간을 단축시키는 방법으로 식물생장 </a:t>
            </a:r>
            <a:r>
              <a:rPr lang="en-US" altLang="ko-KR" sz="1600" dirty="0"/>
              <a:t>LED</a:t>
            </a:r>
            <a:r>
              <a:rPr lang="ko-KR" altLang="en-US" sz="1600" dirty="0"/>
              <a:t>와 인삼재배를 위한 소형화 스마트 팜 제어장치 개발을 목표로 한다</a:t>
            </a:r>
            <a:r>
              <a:rPr lang="en-US" altLang="ko-KR" sz="1600" dirty="0"/>
              <a:t>. </a:t>
            </a:r>
            <a:endParaRPr lang="en-US" altLang="ko-KR" sz="1600" b="1" u="sng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195736" y="3501008"/>
            <a:ext cx="51498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스마트 팜 제어기</a:t>
            </a:r>
          </a:p>
          <a:p>
            <a:r>
              <a:rPr lang="en-US" altLang="ko-KR" dirty="0"/>
              <a:t> . </a:t>
            </a:r>
            <a:r>
              <a:rPr lang="ko-KR" altLang="en-US" dirty="0"/>
              <a:t>식물생장 </a:t>
            </a:r>
            <a:r>
              <a:rPr lang="en-US" altLang="ko-KR" dirty="0"/>
              <a:t>LED </a:t>
            </a:r>
            <a:r>
              <a:rPr lang="ko-KR" altLang="en-US" dirty="0" err="1"/>
              <a:t>광출력</a:t>
            </a:r>
            <a:r>
              <a:rPr lang="ko-KR" altLang="en-US" dirty="0"/>
              <a:t> </a:t>
            </a:r>
            <a:r>
              <a:rPr lang="en-US" altLang="ko-KR" dirty="0"/>
              <a:t>(380-780nm/2500k)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/>
              <a:t>스마트 팜 하드웨어 </a:t>
            </a:r>
            <a:r>
              <a:rPr lang="en-US" altLang="ko-KR" dirty="0"/>
              <a:t>PCB </a:t>
            </a:r>
            <a:r>
              <a:rPr lang="ko-KR" altLang="en-US" dirty="0"/>
              <a:t>설계 및 제작 </a:t>
            </a:r>
            <a:r>
              <a:rPr lang="en-US" altLang="ko-KR" dirty="0"/>
              <a:t>(2</a:t>
            </a:r>
            <a:r>
              <a:rPr lang="ko-KR" altLang="en-US" dirty="0"/>
              <a:t>종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 . 1:1 WIFI </a:t>
            </a:r>
            <a:r>
              <a:rPr lang="ko-KR" altLang="en-US" dirty="0"/>
              <a:t>통신 </a:t>
            </a:r>
            <a:r>
              <a:rPr lang="en-US" altLang="ko-KR" dirty="0"/>
              <a:t>ESP8266</a:t>
            </a:r>
            <a:endParaRPr lang="ko-KR" altLang="en-US" dirty="0"/>
          </a:p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전원 제어 </a:t>
            </a:r>
            <a:r>
              <a:rPr lang="ko-KR" altLang="en-US" dirty="0" err="1"/>
              <a:t>릴레이부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/>
              <a:t>새싹 인삼 </a:t>
            </a:r>
            <a:r>
              <a:rPr lang="ko-KR" altLang="en-US" dirty="0" err="1"/>
              <a:t>스마트팜</a:t>
            </a:r>
            <a:r>
              <a:rPr lang="ko-KR" altLang="en-US" dirty="0"/>
              <a:t> </a:t>
            </a:r>
            <a:r>
              <a:rPr lang="ko-KR" altLang="en-US" dirty="0" err="1"/>
              <a:t>펌웨어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/>
              <a:t>온도 </a:t>
            </a:r>
            <a:r>
              <a:rPr lang="en-US" altLang="ko-KR" dirty="0"/>
              <a:t>30</a:t>
            </a:r>
            <a:r>
              <a:rPr lang="ko-KR" altLang="en-US" dirty="0"/>
              <a:t>도 </a:t>
            </a:r>
            <a:r>
              <a:rPr lang="en-US" altLang="ko-KR" dirty="0"/>
              <a:t>(</a:t>
            </a:r>
            <a:r>
              <a:rPr lang="ko-KR" altLang="en-US" dirty="0"/>
              <a:t>상부</a:t>
            </a:r>
            <a:r>
              <a:rPr lang="en-US" altLang="ko-KR" dirty="0"/>
              <a:t>/</a:t>
            </a:r>
            <a:r>
              <a:rPr lang="ko-KR" altLang="en-US" dirty="0"/>
              <a:t>하부</a:t>
            </a:r>
            <a:r>
              <a:rPr lang="en-US" altLang="ko-KR" dirty="0"/>
              <a:t>/</a:t>
            </a:r>
            <a:r>
              <a:rPr lang="ko-KR" altLang="en-US" dirty="0"/>
              <a:t>중부</a:t>
            </a:r>
            <a:r>
              <a:rPr lang="en-US" altLang="ko-KR" dirty="0"/>
              <a:t>) </a:t>
            </a:r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</a:p>
          <a:p>
            <a:r>
              <a:rPr lang="en-US" altLang="ko-KR" dirty="0"/>
              <a:t> . </a:t>
            </a:r>
            <a:r>
              <a:rPr lang="ko-KR" altLang="en-US" dirty="0"/>
              <a:t>환풍기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/>
              <a:t>식물생장</a:t>
            </a:r>
            <a:r>
              <a:rPr lang="en-US" altLang="ko-KR" dirty="0"/>
              <a:t>LED </a:t>
            </a:r>
            <a:endParaRPr lang="ko-KR" altLang="en-US" dirty="0"/>
          </a:p>
          <a:p>
            <a:r>
              <a:rPr lang="en-US" altLang="ko-KR" dirty="0"/>
              <a:t> . </a:t>
            </a:r>
            <a:r>
              <a:rPr lang="ko-KR" altLang="en-US" dirty="0" err="1"/>
              <a:t>물공급</a:t>
            </a:r>
            <a:r>
              <a:rPr lang="ko-KR" altLang="en-US" dirty="0"/>
              <a:t> </a:t>
            </a:r>
            <a:r>
              <a:rPr lang="ko-KR" altLang="en-US" dirty="0" err="1"/>
              <a:t>솔노레이드</a:t>
            </a:r>
            <a:r>
              <a:rPr lang="ko-KR" altLang="en-US" dirty="0"/>
              <a:t> 밸브</a:t>
            </a:r>
          </a:p>
        </p:txBody>
      </p:sp>
      <p:sp>
        <p:nvSpPr>
          <p:cNvPr id="30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5</a:t>
            </a: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(5/7)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마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범위 및 방법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723435" y="1648449"/>
            <a:ext cx="15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식물공장외부</a:t>
            </a:r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22034440" descr="EMB00001cc023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6" y="4389559"/>
            <a:ext cx="3401932" cy="186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18" y="1987002"/>
            <a:ext cx="3291634" cy="187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05" y="1987002"/>
            <a:ext cx="3754143" cy="187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5754293" y="1650286"/>
            <a:ext cx="15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식물공장내부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67862" y="4026550"/>
            <a:ext cx="15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전원공급장치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748501" y="3967417"/>
            <a:ext cx="3855947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식물공장 제어 컨트롤 보드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펌웨어</a:t>
            </a:r>
            <a:r>
              <a:rPr lang="en-US" altLang="ko-KR" sz="1050" dirty="0"/>
              <a:t>, </a:t>
            </a:r>
            <a:r>
              <a:rPr lang="ko-KR" altLang="en-US" sz="1050" dirty="0"/>
              <a:t>알고리즘 개발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361398992" descr="EMB00001cc0237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403411"/>
            <a:ext cx="4104456" cy="18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77403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(6/7)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7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바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소프트웨어 알고리즘 기능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678" y="2060848"/>
            <a:ext cx="388843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27576" y="2060848"/>
            <a:ext cx="4915928" cy="345638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400" dirty="0"/>
          </a:p>
          <a:p>
            <a:r>
              <a:rPr lang="ko-KR" altLang="en-US" sz="1400" dirty="0"/>
              <a:t>모니터링 </a:t>
            </a:r>
            <a:r>
              <a:rPr lang="en-US" altLang="ko-KR" sz="1400" dirty="0"/>
              <a:t>ESP8266 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웹페이지로</a:t>
            </a:r>
            <a:r>
              <a:rPr lang="ko-KR" altLang="en-US" sz="1400" dirty="0"/>
              <a:t> 구현</a:t>
            </a:r>
          </a:p>
          <a:p>
            <a:r>
              <a:rPr lang="en-US" altLang="ko-KR" sz="1400" dirty="0"/>
              <a:t>. HTML </a:t>
            </a:r>
            <a:r>
              <a:rPr lang="ko-KR" altLang="en-US" sz="1400" dirty="0"/>
              <a:t>언어로 </a:t>
            </a:r>
            <a:r>
              <a:rPr lang="ko-KR" altLang="en-US" sz="1400" dirty="0" err="1"/>
              <a:t>웹페이지</a:t>
            </a:r>
            <a:r>
              <a:rPr lang="ko-KR" altLang="en-US" sz="1400" dirty="0"/>
              <a:t> 구성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</a:t>
            </a:r>
            <a:r>
              <a:rPr lang="en-US" altLang="ko-KR" sz="1400" dirty="0"/>
              <a:t>IDE)</a:t>
            </a:r>
            <a:endParaRPr lang="ko-KR" altLang="en-US" sz="1400" dirty="0"/>
          </a:p>
          <a:p>
            <a:r>
              <a:rPr lang="en-US" altLang="ko-KR" sz="1400" dirty="0"/>
              <a:t>. </a:t>
            </a:r>
            <a:r>
              <a:rPr lang="ko-KR" altLang="en-US" sz="1400" dirty="0"/>
              <a:t>구성한 </a:t>
            </a:r>
            <a:r>
              <a:rPr lang="ko-KR" altLang="en-US" sz="1400" dirty="0" err="1"/>
              <a:t>웹페이지를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 </a:t>
            </a:r>
            <a:r>
              <a:rPr lang="ko-KR" altLang="en-US" sz="1400" dirty="0"/>
              <a:t>보드에 업로드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</a:t>
            </a:r>
            <a:r>
              <a:rPr lang="en-US" altLang="ko-KR" sz="1400" dirty="0"/>
              <a:t>IDE)</a:t>
            </a:r>
            <a:endParaRPr lang="ko-KR" altLang="en-US" sz="1400" dirty="0"/>
          </a:p>
          <a:p>
            <a:r>
              <a:rPr lang="en-US" altLang="ko-KR" sz="1400" dirty="0"/>
              <a:t>. 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 </a:t>
            </a:r>
            <a:r>
              <a:rPr lang="ko-KR" altLang="en-US" sz="1400" dirty="0"/>
              <a:t>보드를 </a:t>
            </a:r>
            <a:r>
              <a:rPr lang="en-US" altLang="ko-KR" sz="1400" dirty="0"/>
              <a:t>Wi-Fi</a:t>
            </a:r>
            <a:r>
              <a:rPr lang="ko-KR" altLang="en-US" sz="1400" dirty="0"/>
              <a:t>에 연결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 </a:t>
            </a:r>
            <a:r>
              <a:rPr lang="ko-KR" altLang="en-US" sz="1400" dirty="0"/>
              <a:t>보드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r>
              <a:rPr lang="en-US" altLang="ko-KR" sz="1400" dirty="0"/>
              <a:t>. 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 </a:t>
            </a:r>
            <a:r>
              <a:rPr lang="ko-KR" altLang="en-US" sz="1400" dirty="0"/>
              <a:t>보드를 </a:t>
            </a:r>
            <a:r>
              <a:rPr lang="ko-KR" altLang="en-US" sz="1400" dirty="0" err="1"/>
              <a:t>웹서버로</a:t>
            </a:r>
            <a:r>
              <a:rPr lang="ko-KR" altLang="en-US" sz="1400" dirty="0"/>
              <a:t> 구동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 </a:t>
            </a:r>
            <a:r>
              <a:rPr lang="ko-KR" altLang="en-US" sz="1400" dirty="0"/>
              <a:t>보드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r>
              <a:rPr lang="en-US" altLang="ko-KR" sz="1400" dirty="0"/>
              <a:t>. </a:t>
            </a:r>
            <a:r>
              <a:rPr lang="ko-KR" altLang="en-US" sz="1400" dirty="0" err="1"/>
              <a:t>웹클라이언트로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 </a:t>
            </a:r>
            <a:r>
              <a:rPr lang="ko-KR" altLang="en-US" sz="1400" dirty="0"/>
              <a:t>보드 </a:t>
            </a:r>
            <a:r>
              <a:rPr lang="ko-KR" altLang="en-US" sz="1400" dirty="0" err="1"/>
              <a:t>웹서버에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웹페이지</a:t>
            </a:r>
            <a:r>
              <a:rPr lang="ko-KR" altLang="en-US" sz="1400" dirty="0"/>
              <a:t> 요청 </a:t>
            </a:r>
            <a:endParaRPr lang="en-US" altLang="ko-KR" sz="1400" dirty="0"/>
          </a:p>
          <a:p>
            <a:r>
              <a:rPr lang="en-US" altLang="ko-KR" sz="1400" dirty="0"/>
              <a:t>  (</a:t>
            </a:r>
            <a:r>
              <a:rPr lang="ko-KR" altLang="en-US" sz="1400" dirty="0"/>
              <a:t>크롬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파이어폭스</a:t>
            </a:r>
            <a:r>
              <a:rPr lang="ko-KR" altLang="en-US" sz="1400" dirty="0"/>
              <a:t> 등의 </a:t>
            </a:r>
            <a:r>
              <a:rPr lang="ko-KR" altLang="en-US" sz="1400" dirty="0" err="1"/>
              <a:t>웹브라우저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r>
              <a:rPr lang="en-US" altLang="ko-KR" sz="1400" dirty="0"/>
              <a:t>. </a:t>
            </a:r>
            <a:r>
              <a:rPr lang="ko-KR" altLang="en-US" sz="1400" dirty="0" err="1"/>
              <a:t>웹클라이언트로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요청받은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웹페이지</a:t>
            </a:r>
            <a:r>
              <a:rPr lang="ko-KR" altLang="en-US" sz="1400" dirty="0"/>
              <a:t> 전송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 </a:t>
            </a:r>
            <a:r>
              <a:rPr lang="ko-KR" altLang="en-US" sz="1400" dirty="0"/>
              <a:t>보드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r>
              <a:rPr lang="en-US" altLang="ko-KR" sz="1400" dirty="0"/>
              <a:t>. </a:t>
            </a:r>
            <a:r>
              <a:rPr lang="ko-KR" altLang="en-US" sz="1400" dirty="0" err="1"/>
              <a:t>웹페이즈에서</a:t>
            </a:r>
            <a:r>
              <a:rPr lang="ko-KR" altLang="en-US" sz="1400" dirty="0"/>
              <a:t> 버튼</a:t>
            </a:r>
            <a:r>
              <a:rPr lang="en-US" altLang="ko-KR" sz="1400" dirty="0"/>
              <a:t>(</a:t>
            </a:r>
            <a:r>
              <a:rPr lang="ko-KR" altLang="en-US" sz="1400" dirty="0"/>
              <a:t>하이퍼링크</a:t>
            </a:r>
            <a:r>
              <a:rPr lang="en-US" altLang="ko-KR" sz="1400" dirty="0"/>
              <a:t>)</a:t>
            </a:r>
            <a:r>
              <a:rPr lang="ko-KR" altLang="en-US" sz="1400" dirty="0"/>
              <a:t>를 눌러 </a:t>
            </a:r>
            <a:r>
              <a:rPr lang="ko-KR" altLang="en-US" sz="1400" dirty="0" err="1"/>
              <a:t>웹서버로</a:t>
            </a:r>
            <a:r>
              <a:rPr lang="ko-KR" altLang="en-US" sz="1400" dirty="0"/>
              <a:t> 데이터      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전송 </a:t>
            </a:r>
            <a:r>
              <a:rPr lang="en-US" altLang="ko-KR" sz="1400" dirty="0"/>
              <a:t>(</a:t>
            </a:r>
            <a:r>
              <a:rPr lang="ko-KR" altLang="en-US" sz="1400" dirty="0"/>
              <a:t>크롬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파이어폭스</a:t>
            </a:r>
            <a:r>
              <a:rPr lang="ko-KR" altLang="en-US" sz="1400" dirty="0"/>
              <a:t> 등의 </a:t>
            </a:r>
            <a:r>
              <a:rPr lang="ko-KR" altLang="en-US" sz="1400" dirty="0" err="1"/>
              <a:t>웹브라우저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r>
              <a:rPr lang="en-US" altLang="ko-KR" sz="1400" dirty="0"/>
              <a:t>. </a:t>
            </a:r>
            <a:r>
              <a:rPr lang="ko-KR" altLang="en-US" sz="1400" dirty="0" err="1"/>
              <a:t>웹서버에서</a:t>
            </a:r>
            <a:r>
              <a:rPr lang="ko-KR" altLang="en-US" sz="1400" dirty="0"/>
              <a:t> 무슨 버튼이 눌렸는지 확인 후 </a:t>
            </a:r>
            <a:r>
              <a:rPr lang="en-US" altLang="ko-KR" sz="1400" dirty="0"/>
              <a:t>LED </a:t>
            </a:r>
            <a:r>
              <a:rPr lang="ko-KR" altLang="en-US" sz="1400" dirty="0"/>
              <a:t>를   </a:t>
            </a:r>
            <a:endParaRPr lang="en-US" altLang="ko-KR" sz="1400" dirty="0"/>
          </a:p>
          <a:p>
            <a:r>
              <a:rPr lang="en-US" altLang="ko-KR" sz="1400" dirty="0"/>
              <a:t>  ON/OFF (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 </a:t>
            </a:r>
            <a:r>
              <a:rPr lang="ko-KR" altLang="en-US" sz="1400" dirty="0"/>
              <a:t>보드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8484832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1_기본 디자인">
  <a:themeElements>
    <a:clrScheme name="보자기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A0C435"/>
      </a:accent1>
      <a:accent2>
        <a:srgbClr val="F29F26"/>
      </a:accent2>
      <a:accent3>
        <a:srgbClr val="08BBDB"/>
      </a:accent3>
      <a:accent4>
        <a:srgbClr val="687CDD"/>
      </a:accent4>
      <a:accent5>
        <a:srgbClr val="28C874"/>
      </a:accent5>
      <a:accent6>
        <a:srgbClr val="E47963"/>
      </a:accent6>
      <a:hlink>
        <a:srgbClr val="64C143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DEBD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DEBD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10392</TotalTime>
  <Words>1093</Words>
  <Application>Microsoft Office PowerPoint</Application>
  <PresentationFormat>화면 슬라이드 쇼(4:3)</PresentationFormat>
  <Paragraphs>157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HY견고딕</vt:lpstr>
      <vt:lpstr>굴림</vt:lpstr>
      <vt:lpstr>돋움</vt:lpstr>
      <vt:lpstr>맑은 고딕</vt:lpstr>
      <vt:lpstr>휴먼엑스포</vt:lpstr>
      <vt:lpstr>Arial</vt:lpstr>
      <vt:lpstr>Wingdings</vt:lpstr>
      <vt:lpstr>1_기본 디자인</vt:lpstr>
      <vt:lpstr>식물생장 LED를 이용한 새싹 인삼 재배에 특화된 스마트팜 제어장치개발</vt:lpstr>
      <vt:lpstr>PowerPoint 프레젠테이션</vt:lpstr>
      <vt:lpstr>1. 회사소개 (1/2)</vt:lpstr>
      <vt:lpstr>2. 기술 개발 과제의 목표 및 필요성(1/7)</vt:lpstr>
      <vt:lpstr>2. 기술 개발 과제의 목표 및 필요성(2/7)</vt:lpstr>
      <vt:lpstr>2. 기술 개발 과제의 목표 및 필요성(3/7)</vt:lpstr>
      <vt:lpstr>2. 기술 개발 과제의 목표 및 필요성(4/7)</vt:lpstr>
      <vt:lpstr>2. 기술 개발 과제의 목표 및 필요성(5/7)</vt:lpstr>
      <vt:lpstr>2. 기술 개발 과제의 목표 및 필요성(6/7)</vt:lpstr>
      <vt:lpstr>2. 기술 개발 과제의 목표 및 필요성(7/7)</vt:lpstr>
      <vt:lpstr>3. 기술 개발 과제의 최종 결과(1/4)</vt:lpstr>
      <vt:lpstr>3. 기술개발 과제의 최종 결과(2/4)</vt:lpstr>
      <vt:lpstr>3. 기술개발 과제의 최종 결과(2/3)</vt:lpstr>
      <vt:lpstr>3. 기술개발 과제의 최종 결과(3/3)</vt:lpstr>
      <vt:lpstr>4. 그 외 실적 </vt:lpstr>
    </vt:vector>
  </TitlesOfParts>
  <Company>SeGyeSMT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RHG</dc:creator>
  <cp:lastModifiedBy>stand</cp:lastModifiedBy>
  <cp:revision>794</cp:revision>
  <cp:lastPrinted>2020-06-10T06:35:57Z</cp:lastPrinted>
  <dcterms:created xsi:type="dcterms:W3CDTF">2011-07-04T00:28:04Z</dcterms:created>
  <dcterms:modified xsi:type="dcterms:W3CDTF">2020-12-20T06:42:20Z</dcterms:modified>
</cp:coreProperties>
</file>